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61" r:id="rId4"/>
    <p:sldId id="260" r:id="rId5"/>
    <p:sldId id="257" r:id="rId6"/>
    <p:sldId id="258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32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2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29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2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8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5" y="546789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2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703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A6FAE5-3667-1145-8B70-F9A904469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12192000" cy="6452886"/>
          </a:xfrm>
          <a:prstGeom prst="rect">
            <a:avLst/>
          </a:prstGeom>
        </p:spPr>
      </p:pic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0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06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91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2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21" y="1692454"/>
            <a:ext cx="5200134" cy="133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75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B161E0-097B-5541-A3DE-FF0648DDE214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25E23BF-F1F1-394F-8365-CE5937442F37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040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stphp.vulnweb.com/listproducts.php?cat=FUZZ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351B-2A6A-2544-8B27-5410BB997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740" y="1028940"/>
            <a:ext cx="11234763" cy="1474115"/>
          </a:xfrm>
        </p:spPr>
        <p:txBody>
          <a:bodyPr/>
          <a:lstStyle/>
          <a:p>
            <a:pPr algn="ctr"/>
            <a:r>
              <a:rPr lang="en-US" dirty="0"/>
              <a:t>Automated Web Fuzzing with </a:t>
            </a:r>
            <a:r>
              <a:rPr lang="en-US" dirty="0" err="1"/>
              <a:t>Wfuzz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0A634-5717-DB44-B221-09D55D454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026" y="3284614"/>
            <a:ext cx="7243129" cy="2140663"/>
          </a:xfrm>
        </p:spPr>
        <p:txBody>
          <a:bodyPr>
            <a:normAutofit/>
          </a:bodyPr>
          <a:lstStyle/>
          <a:p>
            <a:r>
              <a:rPr lang="en-US" dirty="0"/>
              <a:t>ECE653 Project Presentation</a:t>
            </a:r>
          </a:p>
          <a:p>
            <a:r>
              <a:rPr lang="en-US" dirty="0"/>
              <a:t>Speaker: </a:t>
            </a:r>
            <a:r>
              <a:rPr lang="en-US" dirty="0" err="1"/>
              <a:t>Jiahao</a:t>
            </a:r>
            <a:r>
              <a:rPr lang="en-US" dirty="0"/>
              <a:t> Shi</a:t>
            </a:r>
          </a:p>
          <a:p>
            <a:r>
              <a:rPr lang="en-US" dirty="0"/>
              <a:t>Group members: Xinyi Ma, </a:t>
            </a:r>
            <a:r>
              <a:rPr lang="en-US" dirty="0" err="1"/>
              <a:t>Shuoyuan</a:t>
            </a:r>
            <a:r>
              <a:rPr lang="en-US" dirty="0"/>
              <a:t> Chen</a:t>
            </a:r>
          </a:p>
          <a:p>
            <a:r>
              <a:rPr lang="en-US" dirty="0"/>
              <a:t>Date: 2020.08.23</a:t>
            </a:r>
          </a:p>
        </p:txBody>
      </p:sp>
    </p:spTree>
    <p:extLst>
      <p:ext uri="{BB962C8B-B14F-4D97-AF65-F5344CB8AC3E}">
        <p14:creationId xmlns:p14="http://schemas.microsoft.com/office/powerpoint/2010/main" val="360260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C6B7-D233-964E-BF87-E710133E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AutoWfuzz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7A8DB-6AA1-7F42-9C72-CA2CE9C55B28}"/>
              </a:ext>
            </a:extLst>
          </p:cNvPr>
          <p:cNvSpPr txBox="1"/>
          <p:nvPr/>
        </p:nvSpPr>
        <p:spPr>
          <a:xfrm>
            <a:off x="513806" y="1550126"/>
            <a:ext cx="81250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Automation of </a:t>
            </a:r>
            <a:r>
              <a:rPr lang="en-US" dirty="0" err="1"/>
              <a:t>Wfuzz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Scan webs for vulnerabilities: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Potential leak of information (files/</a:t>
            </a:r>
            <a:r>
              <a:rPr lang="en-US" dirty="0" err="1"/>
              <a:t>dir</a:t>
            </a:r>
            <a:r>
              <a:rPr lang="en-US" dirty="0"/>
              <a:t> with common names)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Weak password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SQL injection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XSS injection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1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5EB3-37C8-A340-8D79-2A2B09B0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835" y="434108"/>
            <a:ext cx="10270778" cy="895927"/>
          </a:xfrm>
        </p:spPr>
        <p:txBody>
          <a:bodyPr/>
          <a:lstStyle/>
          <a:p>
            <a:r>
              <a:rPr lang="en-US" dirty="0" err="1"/>
              <a:t>Wfuzz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E0EBE-15B9-4C48-8D42-38F41D59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8" y="479947"/>
            <a:ext cx="1164772" cy="8042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752C9C-6DE5-5B4D-95C9-8F3A9EF8D321}"/>
              </a:ext>
            </a:extLst>
          </p:cNvPr>
          <p:cNvGrpSpPr/>
          <p:nvPr/>
        </p:nvGrpSpPr>
        <p:grpSpPr>
          <a:xfrm>
            <a:off x="434032" y="1430673"/>
            <a:ext cx="11323934" cy="800219"/>
            <a:chOff x="434033" y="1746460"/>
            <a:chExt cx="11323934" cy="8002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F23C95-B030-6E46-B5A5-4070F0752645}"/>
                </a:ext>
              </a:extLst>
            </p:cNvPr>
            <p:cNvSpPr/>
            <p:nvPr/>
          </p:nvSpPr>
          <p:spPr>
            <a:xfrm>
              <a:off x="434033" y="1746460"/>
              <a:ext cx="113239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000" dirty="0" err="1"/>
                <a:t>wfuzz</a:t>
              </a:r>
              <a:r>
                <a:rPr lang="en-CA" sz="2000" dirty="0"/>
                <a:t>  -z  </a:t>
              </a:r>
              <a:r>
                <a:rPr lang="en-CA" sz="2000" dirty="0" err="1"/>
                <a:t>file,wordlist</a:t>
              </a:r>
              <a:r>
                <a:rPr lang="en-CA" sz="2000" dirty="0"/>
                <a:t>/</a:t>
              </a:r>
              <a:r>
                <a:rPr lang="en-CA" sz="2000" dirty="0" err="1"/>
                <a:t>SQL.txt</a:t>
              </a:r>
              <a:r>
                <a:rPr lang="en-CA" sz="2000" dirty="0"/>
                <a:t>  --</a:t>
              </a:r>
              <a:r>
                <a:rPr lang="en-CA" sz="2000" dirty="0" err="1"/>
                <a:t>hc</a:t>
              </a:r>
              <a:r>
                <a:rPr lang="en-CA" sz="2000" dirty="0"/>
                <a:t>  404  </a:t>
              </a:r>
              <a:r>
                <a:rPr lang="en-CA" sz="2000" dirty="0">
                  <a:hlinkClick r:id="rId3"/>
                </a:rPr>
                <a:t>http://testphp.vulnweb.com/listproducts.php?cat=FUZZ</a:t>
              </a:r>
              <a:endParaRPr lang="en-CA" sz="2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CBEE1-DC46-B34F-A73F-1C6F3EBF5CF3}"/>
                </a:ext>
              </a:extLst>
            </p:cNvPr>
            <p:cNvSpPr txBox="1"/>
            <p:nvPr/>
          </p:nvSpPr>
          <p:spPr>
            <a:xfrm>
              <a:off x="1280161" y="2146569"/>
              <a:ext cx="2638696" cy="400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payload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5C51A-4D0F-3743-88E2-AB3C63B6FD8A}"/>
                </a:ext>
              </a:extLst>
            </p:cNvPr>
            <p:cNvSpPr txBox="1"/>
            <p:nvPr/>
          </p:nvSpPr>
          <p:spPr>
            <a:xfrm>
              <a:off x="4055528" y="2146569"/>
              <a:ext cx="1021569" cy="400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filter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055C8A-FF2D-2E44-836A-43407D8337F5}"/>
                </a:ext>
              </a:extLst>
            </p:cNvPr>
            <p:cNvSpPr txBox="1"/>
            <p:nvPr/>
          </p:nvSpPr>
          <p:spPr>
            <a:xfrm>
              <a:off x="5213768" y="2146569"/>
              <a:ext cx="5158142" cy="400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URL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49DBC-5F16-C94D-BFDA-14A18CD4DDBF}"/>
                </a:ext>
              </a:extLst>
            </p:cNvPr>
            <p:cNvSpPr txBox="1"/>
            <p:nvPr/>
          </p:nvSpPr>
          <p:spPr>
            <a:xfrm>
              <a:off x="10438619" y="2127473"/>
              <a:ext cx="1021569" cy="400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param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52822D4-6A2B-914A-A6A7-B05913A6F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68" y="2655303"/>
            <a:ext cx="5600645" cy="3928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761574-5AA0-7149-BAA8-348ED8E497E2}"/>
              </a:ext>
            </a:extLst>
          </p:cNvPr>
          <p:cNvSpPr txBox="1"/>
          <p:nvPr/>
        </p:nvSpPr>
        <p:spPr>
          <a:xfrm>
            <a:off x="214186" y="2536374"/>
            <a:ext cx="3932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Fuzz on URL / POST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Plugins: error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208A0-A61D-7947-B4D2-C286C8F59D83}"/>
              </a:ext>
            </a:extLst>
          </p:cNvPr>
          <p:cNvSpPr txBox="1"/>
          <p:nvPr/>
        </p:nvSpPr>
        <p:spPr>
          <a:xfrm>
            <a:off x="214186" y="4150055"/>
            <a:ext cx="5135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AutoWfuzz</a:t>
            </a:r>
            <a:r>
              <a:rPr lang="en-US" b="1" dirty="0"/>
              <a:t>: Improvement on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based on code, lines, word, chars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detection, search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Mysql_fetch_array</a:t>
            </a:r>
            <a:r>
              <a:rPr lang="en-US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1064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1054</a:t>
            </a:r>
          </a:p>
        </p:txBody>
      </p:sp>
    </p:spTree>
    <p:extLst>
      <p:ext uri="{BB962C8B-B14F-4D97-AF65-F5344CB8AC3E}">
        <p14:creationId xmlns:p14="http://schemas.microsoft.com/office/powerpoint/2010/main" val="158845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D268-5D27-AE43-A871-C86742A3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5B808-8271-4748-89B0-5904EB63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54" y="929640"/>
            <a:ext cx="2662193" cy="4998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DC933-290F-6448-A2CC-5FCEDFAA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54" y="627015"/>
            <a:ext cx="2236767" cy="615260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50E6113A-FF7B-5941-A57C-65968A89BCA1}"/>
              </a:ext>
            </a:extLst>
          </p:cNvPr>
          <p:cNvSpPr/>
          <p:nvPr/>
        </p:nvSpPr>
        <p:spPr>
          <a:xfrm>
            <a:off x="4693920" y="1254035"/>
            <a:ext cx="2786743" cy="5268686"/>
          </a:xfrm>
          <a:custGeom>
            <a:avLst/>
            <a:gdLst>
              <a:gd name="connsiteX0" fmla="*/ 0 w 2786743"/>
              <a:gd name="connsiteY0" fmla="*/ 5532037 h 6211802"/>
              <a:gd name="connsiteX1" fmla="*/ 827314 w 2786743"/>
              <a:gd name="connsiteY1" fmla="*/ 5775877 h 6211802"/>
              <a:gd name="connsiteX2" fmla="*/ 1497874 w 2786743"/>
              <a:gd name="connsiteY2" fmla="*/ 481065 h 6211802"/>
              <a:gd name="connsiteX3" fmla="*/ 2786743 w 2786743"/>
              <a:gd name="connsiteY3" fmla="*/ 211100 h 621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6743" h="6211802">
                <a:moveTo>
                  <a:pt x="0" y="5532037"/>
                </a:moveTo>
                <a:cubicBezTo>
                  <a:pt x="288834" y="6074871"/>
                  <a:pt x="577668" y="6617706"/>
                  <a:pt x="827314" y="5775877"/>
                </a:cubicBezTo>
                <a:cubicBezTo>
                  <a:pt x="1076960" y="4934048"/>
                  <a:pt x="1171303" y="1408528"/>
                  <a:pt x="1497874" y="481065"/>
                </a:cubicBezTo>
                <a:cubicBezTo>
                  <a:pt x="1824445" y="-446398"/>
                  <a:pt x="2548709" y="261900"/>
                  <a:pt x="2786743" y="211100"/>
                </a:cubicBezTo>
              </a:path>
            </a:pathLst>
          </a:custGeom>
          <a:ln w="1270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602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6594-8114-2248-941A-3999DB89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92E32-BABE-434F-B880-7898E228B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4" r="12294" b="634"/>
          <a:stretch/>
        </p:blipFill>
        <p:spPr>
          <a:xfrm>
            <a:off x="2346693" y="2341576"/>
            <a:ext cx="7033911" cy="2419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E8B57E-B3DA-2842-881C-9CC2EF591EED}"/>
              </a:ext>
            </a:extLst>
          </p:cNvPr>
          <p:cNvSpPr txBox="1"/>
          <p:nvPr/>
        </p:nvSpPr>
        <p:spPr>
          <a:xfrm>
            <a:off x="259883" y="1330035"/>
            <a:ext cx="390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testphp.vulnweb.com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82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6241-C7E7-E142-810F-9EF3FA3C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8294D-90C2-544A-AFEA-3DAB2B557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" r="11390"/>
          <a:stretch/>
        </p:blipFill>
        <p:spPr>
          <a:xfrm>
            <a:off x="2286336" y="2007476"/>
            <a:ext cx="7619328" cy="3422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97C646-C60C-F84A-BB31-98F9AA9E7690}"/>
              </a:ext>
            </a:extLst>
          </p:cNvPr>
          <p:cNvSpPr txBox="1"/>
          <p:nvPr/>
        </p:nvSpPr>
        <p:spPr>
          <a:xfrm>
            <a:off x="259883" y="1330035"/>
            <a:ext cx="390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www.webscantest.com</a:t>
            </a:r>
            <a:endParaRPr lang="en-US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D74857C-4820-764D-8A4A-465B7E9D15F2}"/>
              </a:ext>
            </a:extLst>
          </p:cNvPr>
          <p:cNvSpPr/>
          <p:nvPr/>
        </p:nvSpPr>
        <p:spPr>
          <a:xfrm>
            <a:off x="1721224" y="2007476"/>
            <a:ext cx="565112" cy="3121572"/>
          </a:xfrm>
          <a:prstGeom prst="lef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6B2A9-FCF4-9C44-86A2-385883ACA22E}"/>
              </a:ext>
            </a:extLst>
          </p:cNvPr>
          <p:cNvSpPr txBox="1"/>
          <p:nvPr/>
        </p:nvSpPr>
        <p:spPr>
          <a:xfrm>
            <a:off x="448236" y="3410784"/>
            <a:ext cx="140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SQL Injection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C096D-8076-8C4D-9C54-6A63F0B20529}"/>
              </a:ext>
            </a:extLst>
          </p:cNvPr>
          <p:cNvSpPr txBox="1"/>
          <p:nvPr/>
        </p:nvSpPr>
        <p:spPr>
          <a:xfrm>
            <a:off x="448236" y="5121869"/>
            <a:ext cx="140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XSS Injection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0F970-08A0-424D-8556-F4A19BD0F059}"/>
              </a:ext>
            </a:extLst>
          </p:cNvPr>
          <p:cNvCxnSpPr>
            <a:cxnSpLocks/>
          </p:cNvCxnSpPr>
          <p:nvPr/>
        </p:nvCxnSpPr>
        <p:spPr>
          <a:xfrm>
            <a:off x="1721224" y="5275757"/>
            <a:ext cx="5651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3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AA15-F68A-BE46-ACE3-05CF7299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Random </a:t>
            </a:r>
            <a:r>
              <a:rPr lang="en-US" dirty="0" err="1"/>
              <a:t>Fuzzer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58997-C0A1-024B-836C-188F8FA4CE38}"/>
              </a:ext>
            </a:extLst>
          </p:cNvPr>
          <p:cNvSpPr txBox="1"/>
          <p:nvPr/>
        </p:nvSpPr>
        <p:spPr>
          <a:xfrm>
            <a:off x="259883" y="1232692"/>
            <a:ext cx="9648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Customized random </a:t>
            </a:r>
            <a:r>
              <a:rPr lang="en-US" b="1" dirty="0" err="1"/>
              <a:t>fuzzer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scraper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input generator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numbers, words, strings with symbols and punctuations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as payload of </a:t>
            </a:r>
            <a:r>
              <a:rPr lang="en-US" dirty="0" err="1"/>
              <a:t>Wfuzz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F817B-B382-1445-B29C-72012C33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63" y="3184506"/>
            <a:ext cx="8325144" cy="255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8A0DD-35D0-A54F-8A8B-46EB0B3BA3AC}"/>
              </a:ext>
            </a:extLst>
          </p:cNvPr>
          <p:cNvSpPr txBox="1"/>
          <p:nvPr/>
        </p:nvSpPr>
        <p:spPr>
          <a:xfrm>
            <a:off x="4474530" y="5803518"/>
            <a:ext cx="390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testphp.vulnweb.com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AA15-F68A-BE46-ACE3-05CF7299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Random </a:t>
            </a:r>
            <a:r>
              <a:rPr lang="en-US" dirty="0" err="1"/>
              <a:t>Fuzzer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58997-C0A1-024B-836C-188F8FA4CE38}"/>
              </a:ext>
            </a:extLst>
          </p:cNvPr>
          <p:cNvSpPr txBox="1"/>
          <p:nvPr/>
        </p:nvSpPr>
        <p:spPr>
          <a:xfrm>
            <a:off x="259883" y="1115246"/>
            <a:ext cx="9648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Customized random </a:t>
            </a:r>
            <a:r>
              <a:rPr lang="en-US" sz="2000" dirty="0" err="1"/>
              <a:t>fuzzer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scraper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input generator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numbers, words, strings with symbols and punctuations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as payload of </a:t>
            </a:r>
            <a:r>
              <a:rPr lang="en-US" dirty="0" err="1"/>
              <a:t>Wfuzz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2C68F-859D-1544-B783-A1C908FB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321" y="2942896"/>
            <a:ext cx="8048485" cy="3230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E49A55-2574-D94B-9D0F-263049D91D11}"/>
              </a:ext>
            </a:extLst>
          </p:cNvPr>
          <p:cNvSpPr txBox="1"/>
          <p:nvPr/>
        </p:nvSpPr>
        <p:spPr>
          <a:xfrm>
            <a:off x="4600656" y="6173693"/>
            <a:ext cx="390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www.webscantest.com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2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05E6-5250-4941-97D7-75B8A7A0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32241-806A-4744-AD75-5416EBA57879}"/>
              </a:ext>
            </a:extLst>
          </p:cNvPr>
          <p:cNvSpPr txBox="1"/>
          <p:nvPr/>
        </p:nvSpPr>
        <p:spPr>
          <a:xfrm>
            <a:off x="545284" y="1501629"/>
            <a:ext cx="5550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search for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(takes a few minutes to scan a website)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26988C-73C4-134B-84CD-56BE1AAB2770}"/>
              </a:ext>
            </a:extLst>
          </p:cNvPr>
          <p:cNvSpPr txBox="1">
            <a:spLocks/>
          </p:cNvSpPr>
          <p:nvPr/>
        </p:nvSpPr>
        <p:spPr>
          <a:xfrm>
            <a:off x="259883" y="317031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560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16x9" id="{6AE4079F-C156-5F44-BB1F-9B1BE8D38F60}" vid="{B5180624-4081-3E41-A45E-4FDAF4AEA2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waterloo_powerpoint_template_16-9_widescreen_0</Template>
  <TotalTime>86</TotalTime>
  <Words>227</Words>
  <Application>Microsoft Macintosh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Georgia</vt:lpstr>
      <vt:lpstr>Impact</vt:lpstr>
      <vt:lpstr>Verdana</vt:lpstr>
      <vt:lpstr>Wingdings</vt:lpstr>
      <vt:lpstr>UofWaterloo_WhiteBkgrd</vt:lpstr>
      <vt:lpstr>Automated Web Fuzzing with Wfuzz</vt:lpstr>
      <vt:lpstr>AutoWfuzz</vt:lpstr>
      <vt:lpstr>Wfuzz</vt:lpstr>
      <vt:lpstr>Fuzzing Steps</vt:lpstr>
      <vt:lpstr>Experimental Results</vt:lpstr>
      <vt:lpstr>Experimental Results</vt:lpstr>
      <vt:lpstr>Compared to Random Fuzzer</vt:lpstr>
      <vt:lpstr>Compared to Random Fuzzer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Web Fuzzing with Wfuzz</dc:title>
  <dc:creator>Jiahao Shi</dc:creator>
  <cp:lastModifiedBy>Jiahao Shi</cp:lastModifiedBy>
  <cp:revision>9</cp:revision>
  <dcterms:created xsi:type="dcterms:W3CDTF">2020-08-21T18:47:47Z</dcterms:created>
  <dcterms:modified xsi:type="dcterms:W3CDTF">2020-08-22T22:17:09Z</dcterms:modified>
</cp:coreProperties>
</file>